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86" r:id="rId6"/>
    <p:sldId id="287" r:id="rId7"/>
    <p:sldId id="288" r:id="rId8"/>
    <p:sldId id="273" r:id="rId9"/>
    <p:sldId id="282" r:id="rId10"/>
    <p:sldId id="271" r:id="rId11"/>
    <p:sldId id="283" r:id="rId12"/>
    <p:sldId id="281" r:id="rId13"/>
    <p:sldId id="290" r:id="rId14"/>
  </p:sldIdLst>
  <p:sldSz cx="12192000" cy="6858000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29624B-B642-E1F8-E5DB-15E318190811}" v="1" dt="2026-04-22T06:45:44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9457"/>
  </p:normalViewPr>
  <p:slideViewPr>
    <p:cSldViewPr snapToGrid="0">
      <p:cViewPr varScale="1">
        <p:scale>
          <a:sx n="98" d="100"/>
          <a:sy n="98" d="100"/>
        </p:scale>
        <p:origin x="1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5AEB0-B368-5242-8EDA-29B76B8BB780}" type="datetimeFigureOut">
              <a:rPr lang="it-IT" smtClean="0"/>
              <a:t>22/04/26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E24BB-31AF-FC4B-AE98-4787331305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749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0E24BB-31AF-FC4B-AE98-47873313054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09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E4D56C-805B-8C68-BDEB-986FBEB47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DF537BF-3005-BFA3-5A27-C197823BC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7065E9-5CF4-4B46-9C9A-D1A31E67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4340-7BEC-7D4A-BBD7-8A2860341F74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35FDAE-9C3B-F28C-C7B4-3C58BA67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1CBDAC-7D0B-8F6C-FAEB-44C59AB60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342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F91525-B4E5-3B38-2EA6-D600D879C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DB9D9C-1DE4-5361-CCA5-E0C1E3B69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5E6CA1-8AA6-E8DF-70EE-2F4EBC3F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7C2B-2663-2C4C-9FC0-FB5674C9FD94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A6948-6C6A-E174-7927-618FEA44E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682E23-CC46-FAFE-F87F-247AFEA3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820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BAF694A-B59E-23EA-FBD7-A402DE791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C8CC3FB-F43F-F612-42EC-9A9F8C4E4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674AB5-9C90-6FBB-2D27-2C1CE32EC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B7752-0E3D-2A4F-B9DD-13A718EBFFE1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6EA1FB-240C-31A2-4F50-73E60E2A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FD49C3-84D4-A447-7F09-C2BE6F575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14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6CB52C-36A6-D3B7-B5FC-CD9C80C15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9CDEB4-1EC0-A637-B231-EE335E518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7C12A0-5518-A96B-B5BF-48696489F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1AA1-FE45-2142-B6C3-D47BEA15A59E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E1DD14-85FC-6722-0782-BC147986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16BC25-0C95-ED72-FDEE-6503F56F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834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FDE3E-762D-C4A5-FEB7-BFC97BDC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BA82E4A-D039-85C8-20F4-B20A9FDB7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A87804-0130-46C1-DDB0-E55B630B6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B111-12EF-7444-99DB-215583BC6B6D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FE13AB-E762-A37A-2039-3F1616BC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7FA22C-F05B-B4EB-CBD7-138FFD08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475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6F5BA-E540-199E-1245-57FC14E98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8E92C8-8D22-469F-6F2B-143FE1F9D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0C5907-5388-FFBC-2BA9-C909B5EE5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5D80B7-2B22-E776-65A0-DA9C92A08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2A8D-FA47-1849-80D9-CE46CFC0A5C0}" type="datetime1">
              <a:rPr lang="it-IT" smtClean="0"/>
              <a:t>22/04/26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8AC218-6900-F71A-CCBB-E79B7499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B5C033-CE60-D14B-BA71-CAE974E2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86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A1CE2-5FE0-4126-DB15-E890165F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08A224-AA45-C796-8DA5-BF08EE80A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ACE258-E39E-A99C-9EB6-BABF7130F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F3B79A4-1B6D-AC64-C650-A9F28E3479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5BB1900-E7D8-1059-FE7F-1F2006921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B4FF20-9CFE-32FA-08B8-EA7A485A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26A45-44FD-FD46-A4DC-4B5EAE846094}" type="datetime1">
              <a:rPr lang="it-IT" smtClean="0"/>
              <a:t>22/04/26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73E6DB8-2682-44B7-C8C5-9FD0B1FF4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54BDF9E-34AE-557E-90E7-35E8E93F0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513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251CFE-2635-C160-AC33-846B8D53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29411A-5F44-3C8B-15E8-D6F77E33F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5E3C-2C7B-3C48-94C0-D9D111BDD3CD}" type="datetime1">
              <a:rPr lang="it-IT" smtClean="0"/>
              <a:t>22/04/26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A346E4-B7D1-1702-1139-68384825E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5788AB-9070-91CA-9A37-9E9D749A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78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2F19CE9-9D54-1531-FC34-871C77138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4EE7-B1BB-CD45-B749-A50F6214BC0F}" type="datetime1">
              <a:rPr lang="it-IT" smtClean="0"/>
              <a:t>22/04/26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C3033F-D55A-FEDE-7F21-5DBB5C76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1C34EA-F686-2B39-3568-D2B984085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77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85D870-FD08-3AC8-F375-8700B9B4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E5B226-16EB-DD38-5865-AC99B2212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CF05C5-2872-27A1-51F8-DB4142E0C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FE8EC5C-DE26-DE1F-E634-9284AF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6E7A6-ED32-1B47-AA9C-496E5244E825}" type="datetime1">
              <a:rPr lang="it-IT" smtClean="0"/>
              <a:t>22/04/26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D5C308-B1D5-100D-E800-CEE809FA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E0F016-2B75-87F8-B0B7-8EFE3E376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54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28A7B9-9D3B-3B87-8F99-F8754303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033EE4-16DC-9671-805F-CA9C916F0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D08D81C-9288-DD91-1E8B-38D5C1814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AFDEEE-0DFF-975B-064B-93E474AFC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C35F-3DD8-1D4B-B25E-BAF134F4D49D}" type="datetime1">
              <a:rPr lang="it-IT" smtClean="0"/>
              <a:t>22/04/26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363232-F525-E469-4036-373EAF815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31C008-B9DD-9A9A-9282-7E1CC4D6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1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CB44328-EECB-89A0-430E-07350DD40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F1EEB1-E741-5C8A-99AD-9F1F07345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704557-AB0F-0695-FC68-44879246C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CE0C-647D-CB47-8582-D33DB7006E5C}" type="datetime1">
              <a:rPr lang="it-IT" smtClean="0"/>
              <a:t>22/04/26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0B54F0-C7B7-D319-5937-96FA9FEEE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41DC4B-A044-353C-6366-5DA554F33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A6F73-3843-C244-9C3E-9F4291A68D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821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16CB3-E9A9-416E-1C41-34166A3AF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2445" y="3080228"/>
            <a:ext cx="9771355" cy="1564716"/>
          </a:xfrm>
        </p:spPr>
        <p:txBody>
          <a:bodyPr>
            <a:noAutofit/>
          </a:bodyPr>
          <a:lstStyle/>
          <a:p>
            <a:r>
              <a:rPr lang="it-IT" sz="3600" dirty="0"/>
              <a:t>Lezioni d'Europa 2026</a:t>
            </a:r>
            <a:br>
              <a:rPr lang="it-IT" sz="3600" dirty="0"/>
            </a:br>
            <a:r>
              <a:rPr lang="it-IT" sz="3600" dirty="0"/>
              <a:t>LE SFIDE DI FRONTE ALL'EUROPA:</a:t>
            </a:r>
            <a:br>
              <a:rPr lang="it-IT" sz="3600" dirty="0"/>
            </a:br>
            <a:r>
              <a:rPr lang="it-IT" sz="3600" dirty="0"/>
              <a:t>COME RIPENSARE IL FUTURO DELL'UE</a:t>
            </a:r>
            <a:br>
              <a:rPr lang="it-IT" sz="3600" dirty="0"/>
            </a:br>
            <a:r>
              <a:rPr lang="it-IT" sz="3600" dirty="0"/>
              <a:t>Le priorità e le risorse: il Quadro finanziario pluriennale dell'UE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A8C88A-34B6-B082-FB4A-0742DA5FA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5247348"/>
            <a:ext cx="4335839" cy="57258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sz="2000" dirty="0"/>
              <a:t>Prof. Ilaria Ottaviano</a:t>
            </a:r>
          </a:p>
          <a:p>
            <a:pPr algn="l"/>
            <a:r>
              <a:rPr lang="it-IT" sz="2000" dirty="0"/>
              <a:t>Università G. d’Annunzio, Chieti-Pescara</a:t>
            </a:r>
          </a:p>
        </p:txBody>
      </p:sp>
      <p:sp>
        <p:nvSpPr>
          <p:cNvPr id="21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D98B9A4-5681-89FD-4631-DAB59DAF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20150" y="6356350"/>
            <a:ext cx="253365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rgbClr val="FFFFFF">
                    <a:alpha val="80000"/>
                  </a:srgbClr>
                </a:solidFill>
              </a:rPr>
              <a:pPr>
                <a:spcAft>
                  <a:spcPts val="600"/>
                </a:spcAft>
              </a:pPr>
              <a:t>1</a:t>
            </a:fld>
            <a:endParaRPr lang="it-IT">
              <a:solidFill>
                <a:srgbClr val="FFFFFF">
                  <a:alpha val="80000"/>
                </a:srgbClr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AFA118-4066-BEA6-634F-7CF43EB9D251}"/>
              </a:ext>
            </a:extLst>
          </p:cNvPr>
          <p:cNvSpPr txBox="1"/>
          <p:nvPr/>
        </p:nvSpPr>
        <p:spPr>
          <a:xfrm>
            <a:off x="9946696" y="6171684"/>
            <a:ext cx="168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23 aprile 2026</a:t>
            </a:r>
          </a:p>
        </p:txBody>
      </p:sp>
    </p:spTree>
    <p:extLst>
      <p:ext uri="{BB962C8B-B14F-4D97-AF65-F5344CB8AC3E}">
        <p14:creationId xmlns:p14="http://schemas.microsoft.com/office/powerpoint/2010/main" val="321922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5A13EC-1724-FBE0-FEB3-832F11F09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31E7D3-59CC-AD0C-0EF5-A930F2CA0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b="1" dirty="0"/>
              <a:t>Questioni aperte</a:t>
            </a:r>
            <a:br>
              <a:rPr lang="it-IT" sz="3600" b="1" dirty="0"/>
            </a:br>
            <a:endParaRPr lang="it-IT" sz="3600" dirty="0">
              <a:ea typeface="Calibri Light"/>
              <a:cs typeface="Calibri Light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6D50140-A663-6373-112B-EC0F20416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41D2713-0C28-99FD-9E90-2EADB46AC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F36898F-E558-2A98-B53E-D72D9FB98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02895B2-E4EC-3EB8-182E-DC64A363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F89845C9-AF19-28B3-C26D-6C772B3F9334}"/>
              </a:ext>
            </a:extLst>
          </p:cNvPr>
          <p:cNvSpPr txBox="1">
            <a:spLocks/>
          </p:cNvSpPr>
          <p:nvPr/>
        </p:nvSpPr>
        <p:spPr>
          <a:xfrm>
            <a:off x="1410916" y="2583137"/>
            <a:ext cx="10142902" cy="24109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Necessità di unanimità → blocchi politici </a:t>
            </a:r>
          </a:p>
          <a:p>
            <a:r>
              <a:rPr lang="it-IT" dirty="0"/>
              <a:t>Ruolo marginale del Parlamento europeo </a:t>
            </a:r>
          </a:p>
          <a:p>
            <a:r>
              <a:rPr lang="it-IT" dirty="0"/>
              <a:t>Dubbi sulla competenza fiscale UE</a:t>
            </a:r>
          </a:p>
          <a:p>
            <a:pPr marL="457200" lvl="1" indent="0" algn="just">
              <a:buNone/>
            </a:pPr>
            <a:r>
              <a:rPr lang="it-IT" sz="1800" dirty="0"/>
              <a:t> </a:t>
            </a:r>
            <a:endParaRPr lang="it-IT" sz="1800" dirty="0">
              <a:latin typeface="Calibri"/>
              <a:ea typeface="Calibri"/>
              <a:cs typeface="Calibri"/>
            </a:endParaRPr>
          </a:p>
          <a:p>
            <a:pPr marL="457200" lvl="1" indent="0" algn="just">
              <a:buNone/>
            </a:pPr>
            <a:endParaRPr lang="it-IT" sz="3200" dirty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187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E99219-A940-5E26-F163-FD0C1FBC3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93" y="234216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b="1" dirty="0"/>
              <a:t>Risorse proprie - Evoluzione storica</a:t>
            </a:r>
            <a:br>
              <a:rPr lang="it-IT" sz="3600" b="1" dirty="0"/>
            </a:br>
            <a:endParaRPr lang="it-IT" sz="36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F97EFFD-5956-FCDE-14D8-02E1C9EA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F64AAC88-E8CF-3997-4890-24447D22B984}"/>
              </a:ext>
            </a:extLst>
          </p:cNvPr>
          <p:cNvSpPr txBox="1">
            <a:spLocks/>
          </p:cNvSpPr>
          <p:nvPr/>
        </p:nvSpPr>
        <p:spPr>
          <a:xfrm>
            <a:off x="1682293" y="3604646"/>
            <a:ext cx="8522560" cy="3260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CEE (1957): contributi statali </a:t>
            </a:r>
          </a:p>
          <a:p>
            <a:r>
              <a:rPr lang="it-IT" dirty="0"/>
              <a:t>Dal 1970: risorse proprie </a:t>
            </a:r>
          </a:p>
          <a:p>
            <a:pPr lvl="1"/>
            <a:r>
              <a:rPr lang="it-IT" dirty="0"/>
              <a:t>dazi doganali </a:t>
            </a:r>
          </a:p>
          <a:p>
            <a:pPr lvl="1"/>
            <a:r>
              <a:rPr lang="it-IT" dirty="0"/>
              <a:t>IVA </a:t>
            </a:r>
          </a:p>
          <a:p>
            <a:pPr lvl="1"/>
            <a:r>
              <a:rPr lang="it-IT" dirty="0"/>
              <a:t>RNL (principale) </a:t>
            </a:r>
          </a:p>
          <a:p>
            <a:r>
              <a:rPr lang="it-IT" dirty="0"/>
              <a:t>CECA: modello più autonomo (prelievi diretti)</a:t>
            </a: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4BFD29D1-7B47-E48B-B1D6-D26864035A35}"/>
              </a:ext>
            </a:extLst>
          </p:cNvPr>
          <p:cNvSpPr txBox="1"/>
          <p:nvPr/>
        </p:nvSpPr>
        <p:spPr>
          <a:xfrm>
            <a:off x="1123560" y="1684542"/>
            <a:ext cx="10672200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Art. 311 TFUE (n. di natura quasi-costituzionale)</a:t>
            </a:r>
          </a:p>
          <a:p>
            <a:pPr algn="just"/>
            <a:r>
              <a:rPr lang="it-IT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Par. 1: L'Unione si dota dei mezzi necessari per conseguire i suoi obiettivi e per portare a compimento le sue politiche.</a:t>
            </a:r>
          </a:p>
          <a:p>
            <a:pPr algn="just"/>
            <a:r>
              <a:rPr lang="it-IT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Par. 2: Il bilancio, </a:t>
            </a:r>
            <a:r>
              <a:rPr lang="it-IT" sz="2400" b="0" i="0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fatte salve le altre entrate</a:t>
            </a:r>
            <a:r>
              <a:rPr lang="it-IT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è finanziato integralmente tramite risorse proprie.</a:t>
            </a:r>
          </a:p>
        </p:txBody>
      </p:sp>
    </p:spTree>
    <p:extLst>
      <p:ext uri="{BB962C8B-B14F-4D97-AF65-F5344CB8AC3E}">
        <p14:creationId xmlns:p14="http://schemas.microsoft.com/office/powerpoint/2010/main" val="84362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F91CE-9107-057C-4AE8-DC41AB0BB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39A01B-529B-F5DD-AC1C-D61E8146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93" y="234216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Decisione risorse proprie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2053/2020</a:t>
            </a:r>
            <a:endParaRPr lang="it-IT" sz="36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3FDA2DA-8810-E0F9-9596-162D7C31D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E4EB399-C25E-BA65-7465-08A5AEC19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0C56AC4-CC45-95CF-5AD9-6D3CB5065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97A737-A7AE-C3DB-4C77-FEF63453D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D9D70E03-5BD7-55D3-E988-F6D3F8FE0BDB}"/>
              </a:ext>
            </a:extLst>
          </p:cNvPr>
          <p:cNvSpPr txBox="1">
            <a:spLocks/>
          </p:cNvSpPr>
          <p:nvPr/>
        </p:nvSpPr>
        <p:spPr>
          <a:xfrm>
            <a:off x="-1" y="2495007"/>
            <a:ext cx="9091181" cy="443258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Risorse proprie tradizionali (dazi doganali e prelievi agricoli). SM trattengono </a:t>
            </a:r>
            <a:r>
              <a:rPr lang="it-IT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dei dazi doganali per coprire le proprie spese di riscossione. </a:t>
            </a:r>
          </a:p>
          <a:p>
            <a:pPr lvl="1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Aliquota uniforme di prelievo dello 0,30 % al gettito IVA per SM</a:t>
            </a:r>
          </a:p>
          <a:p>
            <a:pPr lvl="1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Aliquota uniforme di prelievo sul peso dei rifiuti di imballaggio di plastica non riciclati generati in ciascuno Stato membro (0,80 EUR per Kg, proposta 2025 1 euro Kg)</a:t>
            </a:r>
            <a:endParaRPr lang="it-IT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1"/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aliquota uniforme di prelievo al RNL SM (1,40%), ma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rebalancing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Austria, Danimarca, Germania, Paesi Bassi e Svezia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r>
              <a:rPr lang="it-IT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massimali dell’aliquota RNL, sono incrementati in via temporanea di </a:t>
            </a:r>
            <a:r>
              <a:rPr lang="it-IT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punti percentuali ciascuno al solo scopo di coprire tutte le passività dell’Unione risultanti dalle assunzioni di prestiti fino alla cessazione di tali passività e al più tardi entro il 31 dicembre 2058.</a:t>
            </a:r>
          </a:p>
          <a:p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ingiunzione preliminare –reclamo non inammissibile né manifestamente infondato, ma no misura cautelare.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BvG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95</a:t>
            </a:r>
            <a:endParaRPr lang="it-IT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1896185C-6E85-F525-5E87-28D69B3B51FE}"/>
              </a:ext>
            </a:extLst>
          </p:cNvPr>
          <p:cNvSpPr txBox="1">
            <a:spLocks/>
          </p:cNvSpPr>
          <p:nvPr/>
        </p:nvSpPr>
        <p:spPr>
          <a:xfrm>
            <a:off x="9235440" y="1724823"/>
            <a:ext cx="2956559" cy="430460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ALTRE ENTRATE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Eccedenze dell’esercizio precedente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Ammende alle imprese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Imposte sugli stipendi dei funzionari UE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Somme forfettarie e penalità di mora per infrazioni degli SM</a:t>
            </a:r>
          </a:p>
          <a:p>
            <a:r>
              <a:rPr lang="it-IT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Prestiti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36364D5-CB19-513F-6896-73FF254AFED1}"/>
              </a:ext>
            </a:extLst>
          </p:cNvPr>
          <p:cNvSpPr txBox="1"/>
          <p:nvPr/>
        </p:nvSpPr>
        <p:spPr>
          <a:xfrm>
            <a:off x="9235439" y="5357926"/>
            <a:ext cx="2956562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1600" b="1" dirty="0"/>
              <a:t>DRP e COVID 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/>
              <a:t>Consideranda</a:t>
            </a:r>
            <a:r>
              <a:rPr lang="it-IT" sz="1600" dirty="0"/>
              <a:t> 14 -17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/>
              <a:t>Articolo 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/>
              <a:t>Articolo 6 (impegno di pagamento definitivo, irrevocabile ex SM)</a:t>
            </a:r>
          </a:p>
        </p:txBody>
      </p:sp>
    </p:spTree>
    <p:extLst>
      <p:ext uri="{BB962C8B-B14F-4D97-AF65-F5344CB8AC3E}">
        <p14:creationId xmlns:p14="http://schemas.microsoft.com/office/powerpoint/2010/main" val="258784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8EA977-33E5-7E97-A1D9-975008AE5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714C5-439D-253E-3042-7E704E382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93" y="234216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b="1" dirty="0"/>
              <a:t>Risorse proprie - Criticità del sistema attuale</a:t>
            </a:r>
            <a:br>
              <a:rPr lang="it-IT" sz="3600" b="1" dirty="0"/>
            </a:br>
            <a:endParaRPr lang="it-IT" sz="36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0B7CB9F-09AA-81EF-F94C-E1B64D195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4B3FD81-DA1A-AD61-29B4-E9C06372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3D583FA-8227-38DE-4181-F833C2D5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CC40252-AD18-2E15-382A-60AD449B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5242C9B5-BD0F-054D-24E0-E2907B34AFAF}"/>
              </a:ext>
            </a:extLst>
          </p:cNvPr>
          <p:cNvSpPr txBox="1">
            <a:spLocks/>
          </p:cNvSpPr>
          <p:nvPr/>
        </p:nvSpPr>
        <p:spPr>
          <a:xfrm>
            <a:off x="1684533" y="2051749"/>
            <a:ext cx="8522560" cy="4304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Risorse raccolte dagli Stati (non direttamente UE) </a:t>
            </a:r>
          </a:p>
          <a:p>
            <a:r>
              <a:rPr lang="it-IT" dirty="0"/>
              <a:t>Trattenuta dei costi di riscossione (25%) </a:t>
            </a:r>
          </a:p>
          <a:p>
            <a:r>
              <a:rPr lang="it-IT" dirty="0"/>
              <a:t>Presenza di </a:t>
            </a:r>
            <a:r>
              <a:rPr lang="it-IT" dirty="0" err="1"/>
              <a:t>rebates</a:t>
            </a:r>
            <a:r>
              <a:rPr lang="it-IT" dirty="0"/>
              <a:t> </a:t>
            </a:r>
          </a:p>
          <a:p>
            <a:r>
              <a:rPr lang="it-IT" dirty="0"/>
              <a:t>Assenza di veri poteri fiscali UE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0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A4785A-B591-D3DE-13FF-15855B602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78B322-7009-D992-F39C-AC6CC8394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/>
              <a:t>Proposta DECISIONE RISORSE PROPRIE 2028-2034 (luglio 2025)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580843F-669E-333C-F8B3-D3D6D9753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421370A-6CD6-C997-9FCD-12A55E8A0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CA9CD5B-4ECC-0349-1048-035B41C95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9FCC66C-0CDC-C342-BE00-866F1F91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E0BBBE79-1B14-5B2D-E3AD-9AB189EF8B1A}"/>
              </a:ext>
            </a:extLst>
          </p:cNvPr>
          <p:cNvSpPr txBox="1">
            <a:spLocks/>
          </p:cNvSpPr>
          <p:nvPr/>
        </p:nvSpPr>
        <p:spPr>
          <a:xfrm>
            <a:off x="966071" y="1684576"/>
            <a:ext cx="10731439" cy="51734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 b="1" dirty="0">
                <a:ea typeface="+mn-lt"/>
                <a:cs typeface="+mn-lt"/>
              </a:rPr>
              <a:t>COM(2025) 574 </a:t>
            </a:r>
            <a:r>
              <a:rPr lang="it-IT" sz="2200" b="1" dirty="0" err="1">
                <a:ea typeface="+mn-lt"/>
                <a:cs typeface="+mn-lt"/>
              </a:rPr>
              <a:t>final</a:t>
            </a:r>
            <a:r>
              <a:rPr lang="it-IT" sz="2200" b="1" dirty="0"/>
              <a:t> </a:t>
            </a:r>
            <a:endParaRPr lang="it-IT" b="1" dirty="0"/>
          </a:p>
          <a:p>
            <a:endParaRPr lang="it-IT" sz="2200" dirty="0"/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0A66A419-E363-14E1-8545-4D4283A73723}"/>
              </a:ext>
            </a:extLst>
          </p:cNvPr>
          <p:cNvSpPr txBox="1">
            <a:spLocks/>
          </p:cNvSpPr>
          <p:nvPr/>
        </p:nvSpPr>
        <p:spPr>
          <a:xfrm>
            <a:off x="1360036" y="2433729"/>
            <a:ext cx="10090632" cy="2445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it-IT" sz="2000" dirty="0">
                <a:latin typeface="Calibri"/>
                <a:ea typeface="Calibri"/>
                <a:cs typeface="Calibri"/>
              </a:rPr>
              <a:t>Art. 3(a): Risorse proprie tradizionali (</a:t>
            </a:r>
            <a:r>
              <a:rPr lang="it-IT" sz="2000" dirty="0">
                <a:ea typeface="+mj-lt"/>
                <a:cs typeface="+mj-lt"/>
              </a:rPr>
              <a:t>dazi della tariffa doganale comune)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it-IT" sz="2000" dirty="0">
                <a:latin typeface="Calibri"/>
                <a:ea typeface="Calibri"/>
                <a:cs typeface="Calibri"/>
              </a:rPr>
              <a:t>Art. 3(c): Aliquota uniforme di prelievo dello 0,30 % al gettito IVA per SM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it-IT" sz="2000" dirty="0">
                <a:latin typeface="Calibri"/>
                <a:ea typeface="Calibri"/>
                <a:cs typeface="Calibri"/>
              </a:rPr>
              <a:t>Art. 3(e): Aliquota uniforme di prelievo sul peso dei rifiuti di imballaggio di plastica non riciclati generati in ciascuno Stato membro (proposta 2025 </a:t>
            </a:r>
            <a:r>
              <a:rPr lang="it-IT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1 EUR</a:t>
            </a:r>
            <a:r>
              <a:rPr lang="it-IT" sz="2000" dirty="0">
                <a:latin typeface="Calibri"/>
                <a:ea typeface="Calibri"/>
                <a:cs typeface="Calibri"/>
              </a:rPr>
              <a:t>/Kg)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it-IT" sz="2000" dirty="0">
                <a:latin typeface="Calibri"/>
                <a:ea typeface="Calibri"/>
                <a:cs typeface="Calibri"/>
              </a:rPr>
              <a:t>Art. 3(g): Risorsa propria basata sul sistema per lo scambio di quote di emissioni: 30 % dei proventi delle aste per scambio quote emissione (direttiva 2003/87) trasferito al bilancio dell'Unione</a:t>
            </a:r>
            <a:endParaRPr lang="en-US" sz="2000" dirty="0">
              <a:latin typeface="Calibri"/>
              <a:ea typeface="Calibri"/>
              <a:cs typeface="Calibri"/>
            </a:endParaRPr>
          </a:p>
        </p:txBody>
      </p:sp>
      <p:pic>
        <p:nvPicPr>
          <p:cNvPr id="3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CD97CE25-BBF7-7EBC-7B67-0E570586D9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035" y="2388704"/>
            <a:ext cx="490331" cy="483705"/>
          </a:xfrm>
          <a:prstGeom prst="rect">
            <a:avLst/>
          </a:prstGeom>
        </p:spPr>
      </p:pic>
      <p:pic>
        <p:nvPicPr>
          <p:cNvPr id="5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E6CEB68F-8CC1-35F6-5947-9791CAE8E2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035" y="3051582"/>
            <a:ext cx="490331" cy="483705"/>
          </a:xfrm>
          <a:prstGeom prst="rect">
            <a:avLst/>
          </a:prstGeom>
        </p:spPr>
      </p:pic>
      <p:pic>
        <p:nvPicPr>
          <p:cNvPr id="6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6D412ED9-A7EE-CB15-5298-F6AC182A31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67840" y="3534802"/>
            <a:ext cx="490331" cy="483705"/>
          </a:xfrm>
          <a:prstGeom prst="rect">
            <a:avLst/>
          </a:prstGeom>
        </p:spPr>
      </p:pic>
      <p:pic>
        <p:nvPicPr>
          <p:cNvPr id="8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3DEFDE9C-5D72-2EEB-9BD7-85C5A3A1A7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67840" y="4166704"/>
            <a:ext cx="490331" cy="4837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345C01-495A-C900-C671-C54564D55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705" y="4690887"/>
            <a:ext cx="4534533" cy="165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31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A4785A-B591-D3DE-13FF-15855B602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78B322-7009-D992-F39C-AC6CC8394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dirty="0"/>
              <a:t>Proposta DECISIONE RISORSE PROPRIE 2028-2034 (luglio 2025)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580843F-669E-333C-F8B3-D3D6D9753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421370A-6CD6-C997-9FCD-12A55E8A0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CA9CD5B-4ECC-0349-1048-035B41C95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9FCC66C-0CDC-C342-BE00-866F1F91F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E0BBBE79-1B14-5B2D-E3AD-9AB189EF8B1A}"/>
              </a:ext>
            </a:extLst>
          </p:cNvPr>
          <p:cNvSpPr txBox="1">
            <a:spLocks/>
          </p:cNvSpPr>
          <p:nvPr/>
        </p:nvSpPr>
        <p:spPr>
          <a:xfrm>
            <a:off x="966071" y="1684576"/>
            <a:ext cx="10731439" cy="51734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 b="1" dirty="0">
                <a:ea typeface="+mn-lt"/>
                <a:cs typeface="+mn-lt"/>
              </a:rPr>
              <a:t>COM(2025) 574 </a:t>
            </a:r>
            <a:r>
              <a:rPr lang="it-IT" sz="2200" b="1" dirty="0" err="1">
                <a:ea typeface="+mn-lt"/>
                <a:cs typeface="+mn-lt"/>
              </a:rPr>
              <a:t>final</a:t>
            </a:r>
            <a:r>
              <a:rPr lang="it-IT" sz="2200" b="1" dirty="0"/>
              <a:t> </a:t>
            </a:r>
            <a:endParaRPr lang="it-IT" b="1" dirty="0"/>
          </a:p>
          <a:p>
            <a:endParaRPr lang="it-IT" sz="2200" dirty="0"/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0A66A419-E363-14E1-8545-4D4283A73723}"/>
              </a:ext>
            </a:extLst>
          </p:cNvPr>
          <p:cNvSpPr txBox="1">
            <a:spLocks/>
          </p:cNvSpPr>
          <p:nvPr/>
        </p:nvSpPr>
        <p:spPr>
          <a:xfrm>
            <a:off x="1360036" y="2205227"/>
            <a:ext cx="10090632" cy="4657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it-IT" sz="2000" dirty="0">
                <a:latin typeface="Calibri"/>
                <a:ea typeface="Calibri"/>
                <a:cs typeface="Calibri"/>
              </a:rPr>
              <a:t>Art. 3(h): Risorsa propria basata sul meccanismo di adeguamento del carbonio alle frontiere (reg. 2023/956): </a:t>
            </a:r>
            <a:r>
              <a:rPr lang="it-IT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75%</a:t>
            </a:r>
            <a:r>
              <a:rPr lang="it-IT" sz="2000" dirty="0">
                <a:latin typeface="Calibri"/>
                <a:ea typeface="Calibri"/>
                <a:cs typeface="Calibri"/>
              </a:rPr>
              <a:t> contributo proveniente dal meccanismo di adeguamento del carbonio alle frontiere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i="0" dirty="0">
                <a:solidFill>
                  <a:srgbClr val="0A0A0A"/>
                </a:solidFill>
                <a:effectLst/>
                <a:latin typeface="Google Sans"/>
              </a:rPr>
              <a:t>Settore energetico:</a:t>
            </a: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 Centrali elettriche a combustibili fossili (carbone, gas, olio) e impianti di cogenerazione.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i="0" dirty="0">
                <a:solidFill>
                  <a:srgbClr val="0A0A0A"/>
                </a:solidFill>
                <a:effectLst/>
                <a:latin typeface="Google Sans"/>
              </a:rPr>
              <a:t>Industria pesante:</a:t>
            </a: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 Raffinerie di petrolio, acciaierie, produzione di metalli, alluminio, cemento, calce, vetro, ceramica, pasta di legno e carta.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i="0" dirty="0">
                <a:solidFill>
                  <a:srgbClr val="0A0A0A"/>
                </a:solidFill>
                <a:effectLst/>
                <a:latin typeface="Google Sans"/>
              </a:rPr>
              <a:t>Aviazione:</a:t>
            </a: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 Voli all'interno dello Spazio </a:t>
            </a:r>
            <a:r>
              <a:rPr lang="it-IT" sz="1400" b="0" i="0" dirty="0" err="1">
                <a:solidFill>
                  <a:srgbClr val="0A0A0A"/>
                </a:solidFill>
                <a:effectLst/>
                <a:latin typeface="Google Sans"/>
              </a:rPr>
              <a:t>Econom</a:t>
            </a: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. Europeo.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1" i="0" dirty="0">
                <a:solidFill>
                  <a:srgbClr val="0A0A0A"/>
                </a:solidFill>
                <a:effectLst/>
                <a:latin typeface="Google Sans"/>
              </a:rPr>
              <a:t>Trasporto marittimo:</a:t>
            </a: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 Dal 2024, il sistema si estende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1400" b="0" i="0" dirty="0">
                <a:solidFill>
                  <a:srgbClr val="0A0A0A"/>
                </a:solidFill>
                <a:effectLst/>
                <a:latin typeface="Google Sans"/>
              </a:rPr>
              <a:t>anche a questo settore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it-IT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it-IT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it-IT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it-IT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it-IT" sz="2000" dirty="0">
                <a:latin typeface="Calibri"/>
                <a:ea typeface="Calibri"/>
                <a:cs typeface="Calibri"/>
              </a:rPr>
              <a:t>Art 3(i) e Art. 4: aliquota uniforme di prelievo al RNL SM (</a:t>
            </a:r>
            <a:r>
              <a:rPr lang="it-IT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1,75%</a:t>
            </a:r>
            <a:r>
              <a:rPr lang="it-IT" sz="2000" dirty="0">
                <a:latin typeface="Calibri"/>
                <a:ea typeface="Calibri"/>
                <a:cs typeface="Calibri"/>
              </a:rPr>
              <a:t>), e </a:t>
            </a:r>
            <a:r>
              <a:rPr lang="it-IT" sz="20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no </a:t>
            </a:r>
            <a:r>
              <a:rPr lang="it-IT" sz="2000" i="1" dirty="0" err="1">
                <a:latin typeface="Calibri"/>
                <a:ea typeface="Calibri"/>
                <a:cs typeface="Calibri"/>
              </a:rPr>
              <a:t>rebalancing</a:t>
            </a:r>
            <a:r>
              <a:rPr lang="it-IT" sz="2000" dirty="0">
                <a:latin typeface="Calibri"/>
                <a:ea typeface="Calibri"/>
                <a:cs typeface="Calibri"/>
              </a:rPr>
              <a:t> </a:t>
            </a:r>
            <a:endParaRPr lang="it-IT" dirty="0">
              <a:ea typeface="Calibri Light"/>
              <a:cs typeface="Calibri Light"/>
            </a:endParaRPr>
          </a:p>
        </p:txBody>
      </p:sp>
      <p:pic>
        <p:nvPicPr>
          <p:cNvPr id="3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CD97CE25-BBF7-7EBC-7B67-0E570586D9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035" y="2388704"/>
            <a:ext cx="490331" cy="483705"/>
          </a:xfrm>
          <a:prstGeom prst="rect">
            <a:avLst/>
          </a:prstGeom>
        </p:spPr>
      </p:pic>
      <p:pic>
        <p:nvPicPr>
          <p:cNvPr id="10" name="Elemento grafico 11" descr="Accento circonflesso verso il basso con riempimento a tinta unita">
            <a:extLst>
              <a:ext uri="{FF2B5EF4-FFF2-40B4-BE49-F238E27FC236}">
                <a16:creationId xmlns:a16="http://schemas.microsoft.com/office/drawing/2014/main" id="{FF60A6BB-42FF-FC12-BC72-BFDC904930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6268" y="6345058"/>
            <a:ext cx="490331" cy="4837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C185120-7107-2DED-EC20-1C41F6995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680" y="3607027"/>
            <a:ext cx="6224953" cy="241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20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6EB232-E383-3FE5-424C-6A2231C1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6F9B65-085D-2C59-E9A4-3D8B4C197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/>
              <a:t>COM(2025) 574 </a:t>
            </a:r>
            <a:r>
              <a:rPr lang="it-IT" sz="3600" err="1"/>
              <a:t>final</a:t>
            </a:r>
            <a:r>
              <a:rPr lang="it-IT" sz="3600"/>
              <a:t>  Proposta NUOVE RISORSE PROPRIE (luglio 2025)</a:t>
            </a:r>
            <a:endParaRPr lang="it-IT" sz="3600">
              <a:ea typeface="Calibri Light"/>
              <a:cs typeface="Calibri Light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CD1428-100F-7DEA-BC1A-32B7330E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8C58105-1FD7-053B-E206-6F74A13F6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E4DA1C6-7C6B-3D22-A0E9-EF671867B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36E69F-6D35-C302-6102-B933778A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C448672-66ED-F085-2F3E-51AF0457DDF8}"/>
              </a:ext>
            </a:extLst>
          </p:cNvPr>
          <p:cNvSpPr txBox="1">
            <a:spLocks/>
          </p:cNvSpPr>
          <p:nvPr/>
        </p:nvSpPr>
        <p:spPr>
          <a:xfrm>
            <a:off x="1554608" y="1690771"/>
            <a:ext cx="10142902" cy="516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</a:pPr>
            <a:endParaRPr lang="it-IT" sz="1800" dirty="0">
              <a:ea typeface="+mn-lt"/>
              <a:cs typeface="+mn-lt"/>
            </a:endParaRPr>
          </a:p>
          <a:p>
            <a:pPr lvl="1" algn="just"/>
            <a:r>
              <a:rPr lang="it-IT" sz="1800" dirty="0">
                <a:ea typeface="+mn-lt"/>
                <a:cs typeface="+mn-lt"/>
              </a:rPr>
              <a:t>Art. 3(f): quantità di apparecchiature elettriche ed elettroniche non raccolte ("rifiuti elettronici"): 2 EUR per kg di rifiuti elettronici non raccolti.</a:t>
            </a: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lvl="1" algn="just"/>
            <a:endParaRPr lang="it-IT" sz="1800" dirty="0">
              <a:ea typeface="+mn-lt"/>
              <a:cs typeface="+mn-lt"/>
            </a:endParaRPr>
          </a:p>
          <a:p>
            <a:pPr marL="457200" lvl="1" indent="0" algn="just">
              <a:buNone/>
            </a:pPr>
            <a:r>
              <a:rPr lang="it-IT" sz="1800" dirty="0">
                <a:ea typeface="+mn-lt"/>
                <a:cs typeface="+mn-lt"/>
              </a:rPr>
              <a:t>Art. 3(d): Risorsa propria basata sull'accisa sul tabacco: prelievo del 15 % applicata a SM ai quantitativi di tabacchi lavorati e ai quantitativi di prodotti correlati al tabacco immessi in consumo</a:t>
            </a:r>
            <a:endParaRPr lang="it-IT" sz="1800" dirty="0"/>
          </a:p>
          <a:p>
            <a:pPr lvl="1" algn="just"/>
            <a:endParaRPr lang="it-IT" sz="1800" dirty="0">
              <a:latin typeface="Calibri"/>
              <a:ea typeface="Calibri"/>
              <a:cs typeface="Calibri"/>
            </a:endParaRPr>
          </a:p>
          <a:p>
            <a:pPr marL="457200" lvl="1" indent="0" algn="just">
              <a:buNone/>
            </a:pPr>
            <a:endParaRPr lang="it-IT" sz="3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E3A10DAD-5032-BFDF-6A50-77B2DAD1AFE2}"/>
              </a:ext>
            </a:extLst>
          </p:cNvPr>
          <p:cNvSpPr txBox="1">
            <a:spLocks/>
          </p:cNvSpPr>
          <p:nvPr/>
        </p:nvSpPr>
        <p:spPr>
          <a:xfrm>
            <a:off x="958905" y="4863546"/>
            <a:ext cx="773168" cy="605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>
                <a:solidFill>
                  <a:srgbClr val="FF0000"/>
                </a:solidFill>
              </a:rPr>
              <a:t>NEW</a:t>
            </a:r>
            <a:endParaRPr lang="it-IT" sz="1400" b="1">
              <a:solidFill>
                <a:srgbClr val="FF0000"/>
              </a:solidFill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23" name="Titolo 1">
            <a:extLst>
              <a:ext uri="{FF2B5EF4-FFF2-40B4-BE49-F238E27FC236}">
                <a16:creationId xmlns:a16="http://schemas.microsoft.com/office/drawing/2014/main" id="{517EE073-2E7B-D2BA-8D35-6821317A566A}"/>
              </a:ext>
            </a:extLst>
          </p:cNvPr>
          <p:cNvSpPr txBox="1">
            <a:spLocks/>
          </p:cNvSpPr>
          <p:nvPr/>
        </p:nvSpPr>
        <p:spPr>
          <a:xfrm>
            <a:off x="1212053" y="1980801"/>
            <a:ext cx="773168" cy="605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>
                <a:solidFill>
                  <a:srgbClr val="FF0000"/>
                </a:solidFill>
              </a:rPr>
              <a:t>NEW</a:t>
            </a:r>
            <a:endParaRPr lang="it-IT" sz="1400" b="1">
              <a:solidFill>
                <a:srgbClr val="FF0000"/>
              </a:solidFill>
              <a:ea typeface="Calibri Light" panose="020F0302020204030204"/>
              <a:cs typeface="Calibri Light" panose="020F03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F07DA1-A144-D3B2-E420-E7145E7B0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6059" y="2347525"/>
            <a:ext cx="4810796" cy="209579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C1812FB-C162-BB51-C9AF-F7E6BDCC72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319" y="5324261"/>
            <a:ext cx="4382112" cy="153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57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6EB232-E383-3FE5-424C-6A2231C1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6F9B65-085D-2C59-E9A4-3D8B4C197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it-IT" sz="3600" dirty="0"/>
              <a:t>COM(2025) 574 </a:t>
            </a:r>
            <a:r>
              <a:rPr lang="it-IT" sz="3600" dirty="0" err="1"/>
              <a:t>final</a:t>
            </a:r>
            <a:r>
              <a:rPr lang="it-IT" sz="3600" dirty="0"/>
              <a:t>  Proposta NUOVE RISORSE PROPRIE (luglio 2025)</a:t>
            </a:r>
            <a:endParaRPr lang="it-IT" sz="3600" dirty="0">
              <a:ea typeface="Calibri Light"/>
              <a:cs typeface="Calibri Light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CD1428-100F-7DEA-BC1A-32B7330E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5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8C58105-1FD7-053B-E206-6F74A13F6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E4DA1C6-7C6B-3D22-A0E9-EF671867B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36E69F-6D35-C302-6102-B933778A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1182" y="6356350"/>
            <a:ext cx="192938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it-IT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it-IT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C448672-66ED-F085-2F3E-51AF0457DDF8}"/>
              </a:ext>
            </a:extLst>
          </p:cNvPr>
          <p:cNvSpPr txBox="1">
            <a:spLocks/>
          </p:cNvSpPr>
          <p:nvPr/>
        </p:nvSpPr>
        <p:spPr>
          <a:xfrm>
            <a:off x="1554608" y="1690771"/>
            <a:ext cx="10142902" cy="516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</a:pPr>
            <a:endParaRPr lang="it-IT" sz="1800" dirty="0">
              <a:ea typeface="+mn-lt"/>
              <a:cs typeface="+mn-lt"/>
            </a:endParaRPr>
          </a:p>
          <a:p>
            <a:pPr lvl="1" algn="just"/>
            <a:r>
              <a:rPr lang="it-IT" sz="1800" dirty="0"/>
              <a:t> </a:t>
            </a:r>
            <a:r>
              <a:rPr lang="it-IT" sz="1800" dirty="0">
                <a:ea typeface="+mn-lt"/>
                <a:cs typeface="+mn-lt"/>
              </a:rPr>
              <a:t>risorsa societaria per l'Europa (Corporate Resource for Europe, CORE), per società UE e società di paesi terzi aventi una stabile organizzazione nell'UE con ricavi netti annuali superiori a 100 milioni di EUR:</a:t>
            </a:r>
          </a:p>
          <a:p>
            <a:pPr lvl="2" algn="just">
              <a:buFont typeface="Wingdings" panose="020B0604020202020204" pitchFamily="34" charset="0"/>
              <a:buChar char="§"/>
            </a:pPr>
            <a:r>
              <a:rPr lang="it-IT" sz="1400" dirty="0">
                <a:latin typeface="Calibri"/>
                <a:ea typeface="Calibri"/>
                <a:cs typeface="Calibri"/>
              </a:rPr>
              <a:t>100 Mn-249,999: 100.000</a:t>
            </a:r>
            <a:endParaRPr lang="it-IT" sz="1800" dirty="0">
              <a:latin typeface="Calibri"/>
              <a:ea typeface="Calibri"/>
              <a:cs typeface="Calibri"/>
            </a:endParaRPr>
          </a:p>
          <a:p>
            <a:pPr lvl="2" algn="just">
              <a:buFont typeface="Wingdings" panose="020B0604020202020204" pitchFamily="34" charset="0"/>
              <a:buChar char="§"/>
            </a:pPr>
            <a:r>
              <a:rPr lang="it-IT" sz="1400" dirty="0">
                <a:latin typeface="Calibri"/>
                <a:ea typeface="Calibri"/>
                <a:cs typeface="Calibri"/>
              </a:rPr>
              <a:t>250 Mn-499,999: 250.000</a:t>
            </a:r>
            <a:endParaRPr lang="it-IT" sz="1800" dirty="0">
              <a:latin typeface="Calibri"/>
              <a:ea typeface="Calibri"/>
              <a:cs typeface="Calibri"/>
            </a:endParaRPr>
          </a:p>
          <a:p>
            <a:pPr lvl="2" algn="just">
              <a:buFont typeface="Wingdings" panose="020B0604020202020204" pitchFamily="34" charset="0"/>
              <a:buChar char="§"/>
            </a:pPr>
            <a:r>
              <a:rPr lang="it-IT" sz="1400" dirty="0">
                <a:latin typeface="Calibri"/>
                <a:ea typeface="Calibri"/>
                <a:cs typeface="Calibri"/>
              </a:rPr>
              <a:t>500 Mn-749,999: 500.000</a:t>
            </a:r>
          </a:p>
          <a:p>
            <a:pPr lvl="2" algn="just">
              <a:buFont typeface="Wingdings" panose="020B0604020202020204" pitchFamily="34" charset="0"/>
              <a:buChar char="§"/>
            </a:pPr>
            <a:r>
              <a:rPr lang="it-IT" sz="1400" dirty="0">
                <a:latin typeface="Calibri"/>
                <a:ea typeface="Calibri"/>
                <a:cs typeface="Calibri"/>
              </a:rPr>
              <a:t>750Mn and more: 750.000</a:t>
            </a:r>
          </a:p>
          <a:p>
            <a:pPr lvl="2" algn="just">
              <a:buFont typeface="Wingdings" panose="020B0604020202020204" pitchFamily="34" charset="0"/>
              <a:buChar char="§"/>
            </a:pPr>
            <a:endParaRPr lang="it-IT" sz="1400" dirty="0">
              <a:latin typeface="Calibri"/>
              <a:ea typeface="Calibri"/>
              <a:cs typeface="Calibri"/>
            </a:endParaRPr>
          </a:p>
          <a:p>
            <a:pPr lvl="2" algn="just">
              <a:buFont typeface="Wingdings" panose="020B0604020202020204" pitchFamily="34" charset="0"/>
              <a:buChar char="§"/>
            </a:pPr>
            <a:endParaRPr lang="it-IT" sz="1400" dirty="0">
              <a:latin typeface="Calibri"/>
              <a:ea typeface="Calibri"/>
              <a:cs typeface="Calibri"/>
            </a:endParaRPr>
          </a:p>
          <a:p>
            <a:pPr lvl="2" algn="just">
              <a:buFont typeface="Wingdings" panose="020B0604020202020204" pitchFamily="34" charset="0"/>
              <a:buChar char="§"/>
            </a:pPr>
            <a:endParaRPr lang="it-IT" sz="1400" dirty="0">
              <a:latin typeface="Calibri"/>
              <a:ea typeface="Calibri"/>
              <a:cs typeface="Calibri"/>
            </a:endParaRPr>
          </a:p>
          <a:p>
            <a:pPr lvl="2" algn="just">
              <a:buFont typeface="Wingdings" panose="020B0604020202020204" pitchFamily="34" charset="0"/>
              <a:buChar char="§"/>
            </a:pPr>
            <a:endParaRPr lang="it-IT" sz="1400" dirty="0">
              <a:latin typeface="Calibri"/>
              <a:ea typeface="Calibri"/>
              <a:cs typeface="Calibri"/>
            </a:endParaRPr>
          </a:p>
          <a:p>
            <a:r>
              <a:rPr lang="it-IT" sz="1800" dirty="0">
                <a:latin typeface="Calibri"/>
                <a:ea typeface="Calibri"/>
                <a:cs typeface="Calibri"/>
              </a:rPr>
              <a:t>SM tratterrebbero </a:t>
            </a:r>
            <a:r>
              <a:rPr lang="it-IT" sz="18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10 %</a:t>
            </a:r>
            <a:r>
              <a:rPr lang="it-IT" sz="1800" dirty="0">
                <a:latin typeface="Calibri"/>
                <a:ea typeface="Calibri"/>
                <a:cs typeface="Calibri"/>
              </a:rPr>
              <a:t> dei dazi doganali per coprire le proprie spese di riscossione. </a:t>
            </a:r>
          </a:p>
          <a:p>
            <a:r>
              <a:rPr lang="it-IT" sz="1800" dirty="0">
                <a:latin typeface="Calibri"/>
                <a:ea typeface="Calibri"/>
                <a:cs typeface="Calibri"/>
              </a:rPr>
              <a:t>dismesse le riduzioni forfettarie applicate alla risorsa propria basata sui rifiuti di imballaggio di plastica non riciclati e alla risorsa propria basata sull'RNL</a:t>
            </a:r>
          </a:p>
          <a:p>
            <a:r>
              <a:rPr lang="it-IT" sz="1800" dirty="0">
                <a:latin typeface="Calibri"/>
                <a:ea typeface="Calibri"/>
                <a:cs typeface="Calibri"/>
              </a:rPr>
              <a:t>Meccanismo straordinario per rispondere a eventi nel periodo del prossimo QFP 2028-2034 (art. 8: </a:t>
            </a:r>
            <a:r>
              <a:rPr lang="it-IT" sz="1800" dirty="0"/>
              <a:t>Alla Commissione è conferito il potere di assumere prestiti sui mercati dei capitali per conto dell'Unione. I massimali delle risorse proprie sono aumentati temporaneamente dello </a:t>
            </a:r>
            <a:r>
              <a:rPr lang="it-IT" sz="1800" b="1" dirty="0"/>
              <a:t>0,25%</a:t>
            </a:r>
            <a:r>
              <a:rPr lang="it-IT" sz="1800" dirty="0"/>
              <a:t> per coprire i debiti dell’UE derivanti dai prestiti concessi» </a:t>
            </a:r>
            <a:r>
              <a:rPr lang="it-IT" sz="1800" dirty="0">
                <a:latin typeface="Calibri"/>
                <a:ea typeface="Calibri"/>
                <a:cs typeface="Calibri"/>
              </a:rPr>
              <a:t>reg. Cons., </a:t>
            </a:r>
            <a:r>
              <a:rPr lang="it-IT" sz="18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BG 311(4) TFUE</a:t>
            </a:r>
            <a:endParaRPr lang="it-IT" dirty="0">
              <a:solidFill>
                <a:srgbClr val="FF0000"/>
              </a:solidFill>
            </a:endParaRPr>
          </a:p>
          <a:p>
            <a:pPr lvl="1" algn="just"/>
            <a:endParaRPr lang="it-IT" sz="1800" dirty="0">
              <a:latin typeface="Calibri"/>
              <a:ea typeface="Calibri"/>
              <a:cs typeface="Calibri"/>
            </a:endParaRPr>
          </a:p>
          <a:p>
            <a:pPr marL="457200" lvl="1" indent="0" algn="just">
              <a:buNone/>
            </a:pPr>
            <a:endParaRPr lang="it-IT" sz="3200" dirty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23" name="Titolo 1">
            <a:extLst>
              <a:ext uri="{FF2B5EF4-FFF2-40B4-BE49-F238E27FC236}">
                <a16:creationId xmlns:a16="http://schemas.microsoft.com/office/drawing/2014/main" id="{517EE073-2E7B-D2BA-8D35-6821317A566A}"/>
              </a:ext>
            </a:extLst>
          </p:cNvPr>
          <p:cNvSpPr txBox="1">
            <a:spLocks/>
          </p:cNvSpPr>
          <p:nvPr/>
        </p:nvSpPr>
        <p:spPr>
          <a:xfrm>
            <a:off x="1212053" y="1980801"/>
            <a:ext cx="773168" cy="605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400" b="1">
                <a:solidFill>
                  <a:srgbClr val="FF0000"/>
                </a:solidFill>
              </a:rPr>
              <a:t>NEW</a:t>
            </a:r>
            <a:endParaRPr lang="it-IT" sz="1400" b="1">
              <a:solidFill>
                <a:srgbClr val="FF0000"/>
              </a:solidFill>
              <a:ea typeface="Calibri Light" panose="020F0302020204030204"/>
              <a:cs typeface="Calibri Light" panose="020F03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12C71D-1F32-66E3-8058-BBF4ACD75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761" y="2571915"/>
            <a:ext cx="6130655" cy="206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16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ABF96-8986-E3DE-A8C5-4DD8D5759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C692BB-E70B-46A3-7467-932EFB0A1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86" y="-89897"/>
            <a:ext cx="8668814" cy="7040869"/>
          </a:xfrm>
          <a:prstGeom prst="rect">
            <a:avLst/>
          </a:prstGeom>
          <a:ln>
            <a:noFill/>
          </a:ln>
        </p:spPr>
      </p:pic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EF8C5B6-373D-5AAA-4A55-09B1D7E2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BA6F73-3843-C244-9C3E-9F4291A68DEB}" type="slidenum">
              <a:rPr lang="en-US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93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D3EBAF79431CB46933AD694DD43674E" ma:contentTypeVersion="3" ma:contentTypeDescription="Creare un nuovo documento." ma:contentTypeScope="" ma:versionID="5472a8f3cc36966e2271aeb7cb1eba39">
  <xsd:schema xmlns:xsd="http://www.w3.org/2001/XMLSchema" xmlns:xs="http://www.w3.org/2001/XMLSchema" xmlns:p="http://schemas.microsoft.com/office/2006/metadata/properties" xmlns:ns2="ecf8fe73-8010-4ae1-8dbe-ce32a2a09600" targetNamespace="http://schemas.microsoft.com/office/2006/metadata/properties" ma:root="true" ma:fieldsID="bd1e2ea74614a7cc48d97b35082bad55" ns2:_="">
    <xsd:import namespace="ecf8fe73-8010-4ae1-8dbe-ce32a2a096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f8fe73-8010-4ae1-8dbe-ce32a2a096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BD21BB-7782-4BCF-A4AA-6BA38A5F8A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EFC507-EFD0-438C-9C6D-4D49443FBA33}">
  <ds:schemaRefs>
    <ds:schemaRef ds:uri="124d47f8-84bf-48e9-898f-8dd8435286b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D7E6969-6A07-4148-8CFA-27C52AA945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f8fe73-8010-4ae1-8dbe-ce32a2a096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921</Words>
  <Application>Microsoft Macintosh PowerPoint</Application>
  <PresentationFormat>Widescreen</PresentationFormat>
  <Paragraphs>101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Google Sans</vt:lpstr>
      <vt:lpstr>Times New Roman</vt:lpstr>
      <vt:lpstr>Wingdings</vt:lpstr>
      <vt:lpstr>Tema di Office</vt:lpstr>
      <vt:lpstr>Lezioni d'Europa 2026 LE SFIDE DI FRONTE ALL'EUROPA: COME RIPENSARE IL FUTURO DELL'UE Le priorità e le risorse: il Quadro finanziario pluriennale dell'UE</vt:lpstr>
      <vt:lpstr>Risorse proprie - Evoluzione storica </vt:lpstr>
      <vt:lpstr>Decisione risorse proprie 2053/2020</vt:lpstr>
      <vt:lpstr>Risorse proprie - Criticità del sistema attuale </vt:lpstr>
      <vt:lpstr>Proposta DECISIONE RISORSE PROPRIE 2028-2034 (luglio 2025)</vt:lpstr>
      <vt:lpstr>Proposta DECISIONE RISORSE PROPRIE 2028-2034 (luglio 2025)</vt:lpstr>
      <vt:lpstr>COM(2025) 574 final  Proposta NUOVE RISORSE PROPRIE (luglio 2025)</vt:lpstr>
      <vt:lpstr>COM(2025) 574 final  Proposta NUOVE RISORSE PROPRIE (luglio 2025)</vt:lpstr>
      <vt:lpstr>Presentazione standard di PowerPoint</vt:lpstr>
      <vt:lpstr>Questioni aperte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dell’Unione europea</dc:title>
  <dc:creator>Ilaria Ottaviano</dc:creator>
  <cp:lastModifiedBy>Ilaria Ottaviano</cp:lastModifiedBy>
  <cp:revision>11</cp:revision>
  <cp:lastPrinted>2026-03-04T14:39:06Z</cp:lastPrinted>
  <dcterms:created xsi:type="dcterms:W3CDTF">2022-07-23T09:19:10Z</dcterms:created>
  <dcterms:modified xsi:type="dcterms:W3CDTF">2026-04-23T04:36:50Z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d9ed4cf-0835-41f5-8787-3905daafc7d0_Enabled">
    <vt:lpwstr>true</vt:lpwstr>
  </property>
  <property fmtid="{D5CDD505-2E9C-101B-9397-08002B2CF9AE}" pid="3" name="MSIP_Label_ad9ed4cf-0835-41f5-8787-3905daafc7d0_SetDate">
    <vt:lpwstr>2025-03-05T11:10:02Z</vt:lpwstr>
  </property>
  <property fmtid="{D5CDD505-2E9C-101B-9397-08002B2CF9AE}" pid="4" name="MSIP_Label_ad9ed4cf-0835-41f5-8787-3905daafc7d0_Method">
    <vt:lpwstr>Privileged</vt:lpwstr>
  </property>
  <property fmtid="{D5CDD505-2E9C-101B-9397-08002B2CF9AE}" pid="5" name="MSIP_Label_ad9ed4cf-0835-41f5-8787-3905daafc7d0_Name">
    <vt:lpwstr>NON-BUSINESS</vt:lpwstr>
  </property>
  <property fmtid="{D5CDD505-2E9C-101B-9397-08002B2CF9AE}" pid="6" name="MSIP_Label_ad9ed4cf-0835-41f5-8787-3905daafc7d0_SiteId">
    <vt:lpwstr>b84ee435-4816-49d2-8d92-e740dbda4064</vt:lpwstr>
  </property>
  <property fmtid="{D5CDD505-2E9C-101B-9397-08002B2CF9AE}" pid="7" name="MSIP_Label_ad9ed4cf-0835-41f5-8787-3905daafc7d0_ActionId">
    <vt:lpwstr>cd1c92ba-16ef-4815-92cd-ebca01b22648</vt:lpwstr>
  </property>
  <property fmtid="{D5CDD505-2E9C-101B-9397-08002B2CF9AE}" pid="8" name="MSIP_Label_ad9ed4cf-0835-41f5-8787-3905daafc7d0_ContentBits">
    <vt:lpwstr>0</vt:lpwstr>
  </property>
  <property fmtid="{D5CDD505-2E9C-101B-9397-08002B2CF9AE}" pid="9" name="ContentTypeId">
    <vt:lpwstr>0x010100AD3EBAF79431CB46933AD694DD43674E</vt:lpwstr>
  </property>
</Properties>
</file>